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jaeb.my.irbmanage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DCLP5 Clinical Site Procedures  Manual V2.0</a:t>
            </a:r>
            <a:endParaRPr lang="en-US" dirty="0"/>
          </a:p>
        </p:txBody>
      </p:sp>
    </p:spTree>
    <p:extLst>
      <p:ext uri="{BB962C8B-B14F-4D97-AF65-F5344CB8AC3E}">
        <p14:creationId xmlns:p14="http://schemas.microsoft.com/office/powerpoint/2010/main" val="4073617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from V1.0 to V2.0</a:t>
            </a:r>
            <a:endParaRPr lang="en-US" dirty="0"/>
          </a:p>
        </p:txBody>
      </p:sp>
      <p:sp>
        <p:nvSpPr>
          <p:cNvPr id="3" name="Content Placeholder 2"/>
          <p:cNvSpPr>
            <a:spLocks noGrp="1"/>
          </p:cNvSpPr>
          <p:nvPr>
            <p:ph idx="1"/>
          </p:nvPr>
        </p:nvSpPr>
        <p:spPr>
          <a:xfrm>
            <a:off x="677334" y="1606731"/>
            <a:ext cx="9172060" cy="4676503"/>
          </a:xfrm>
        </p:spPr>
        <p:txBody>
          <a:bodyPr>
            <a:normAutofit fontScale="85000" lnSpcReduction="20000"/>
          </a:bodyPr>
          <a:lstStyle/>
          <a:p>
            <a:pPr lvl="0"/>
            <a:r>
              <a:rPr lang="en-US" dirty="0"/>
              <a:t>Added infusion sets, cartridges, and lancets to supplies to be dispensed – throughout manual</a:t>
            </a:r>
          </a:p>
          <a:p>
            <a:endParaRPr lang="en-US" dirty="0"/>
          </a:p>
          <a:p>
            <a:pPr lvl="0"/>
            <a:r>
              <a:rPr lang="en-US" dirty="0"/>
              <a:t>Removed reference to the Clarity site account passwords expiring every 60 days – Section 2.2</a:t>
            </a:r>
          </a:p>
          <a:p>
            <a:endParaRPr lang="en-US" dirty="0"/>
          </a:p>
          <a:p>
            <a:pPr lvl="0"/>
            <a:r>
              <a:rPr lang="en-US" dirty="0" smtClean="0"/>
              <a:t>Added </a:t>
            </a:r>
            <a:r>
              <a:rPr lang="en-US" dirty="0"/>
              <a:t>follow up of ongoing AEs and end of study – Section 5.2.7</a:t>
            </a:r>
          </a:p>
          <a:p>
            <a:endParaRPr lang="en-US" dirty="0"/>
          </a:p>
          <a:p>
            <a:pPr lvl="0"/>
            <a:r>
              <a:rPr lang="en-US" dirty="0"/>
              <a:t>Added definition of Unanticipated Problems – Section 5.7</a:t>
            </a:r>
          </a:p>
          <a:p>
            <a:endParaRPr lang="en-US" dirty="0"/>
          </a:p>
          <a:p>
            <a:pPr lvl="0"/>
            <a:r>
              <a:rPr lang="en-US" dirty="0"/>
              <a:t>JCHR will provide sites with a USB of their study data at end of study – Section 8.2</a:t>
            </a:r>
          </a:p>
          <a:p>
            <a:endParaRPr lang="en-US" dirty="0"/>
          </a:p>
          <a:p>
            <a:pPr lvl="0"/>
            <a:r>
              <a:rPr lang="en-US" dirty="0"/>
              <a:t>Identified which site personnel will be handling study supplies – Section 10.1</a:t>
            </a:r>
          </a:p>
          <a:p>
            <a:endParaRPr lang="en-US" dirty="0"/>
          </a:p>
          <a:p>
            <a:pPr lvl="0"/>
            <a:r>
              <a:rPr lang="en-US" dirty="0"/>
              <a:t>Supply packing lists will be signed/dated and filed in the ISF – Section 10.1</a:t>
            </a:r>
          </a:p>
          <a:p>
            <a:pPr marL="0" indent="0">
              <a:buNone/>
            </a:pPr>
            <a:r>
              <a:rPr lang="en-US" dirty="0"/>
              <a:t> </a:t>
            </a:r>
          </a:p>
          <a:p>
            <a:pPr lvl="0"/>
            <a:r>
              <a:rPr lang="en-US" dirty="0"/>
              <a:t>Regulatory chapter added for topics of noncompliance and deviations – Chapter 11</a:t>
            </a:r>
          </a:p>
          <a:p>
            <a:endParaRPr lang="en-US" dirty="0"/>
          </a:p>
        </p:txBody>
      </p:sp>
    </p:spTree>
    <p:extLst>
      <p:ext uri="{BB962C8B-B14F-4D97-AF65-F5344CB8AC3E}">
        <p14:creationId xmlns:p14="http://schemas.microsoft.com/office/powerpoint/2010/main" val="426964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Follow </a:t>
            </a:r>
            <a:r>
              <a:rPr lang="en-US" dirty="0"/>
              <a:t>up of ongoing AEs </a:t>
            </a:r>
            <a:r>
              <a:rPr lang="en-US" dirty="0" smtClean="0"/>
              <a:t>at </a:t>
            </a:r>
            <a:r>
              <a:rPr lang="en-US" dirty="0"/>
              <a:t>end of study – Section 5.2.7</a:t>
            </a:r>
            <a:br>
              <a:rPr lang="en-US" dirty="0"/>
            </a:br>
            <a:endParaRPr lang="en-US" dirty="0"/>
          </a:p>
        </p:txBody>
      </p:sp>
      <p:sp>
        <p:nvSpPr>
          <p:cNvPr id="3" name="Content Placeholder 2"/>
          <p:cNvSpPr>
            <a:spLocks noGrp="1"/>
          </p:cNvSpPr>
          <p:nvPr>
            <p:ph idx="1"/>
          </p:nvPr>
        </p:nvSpPr>
        <p:spPr/>
        <p:txBody>
          <a:bodyPr/>
          <a:lstStyle/>
          <a:p>
            <a:r>
              <a:rPr lang="en-US" dirty="0" smtClean="0"/>
              <a:t>In protocol AE chapter</a:t>
            </a:r>
          </a:p>
          <a:p>
            <a:r>
              <a:rPr lang="en-US" dirty="0"/>
              <a:t>If any reported adverse events are present when a participant completes the study, or if a participant is withdrawn from the study due to an adverse event, the participant will be contacted for re-evaluation within 2 weeks.  If the adverse event has not resolved, additional follow-up will be performed as appropriate.  Every effort should be made by the Investigator or delegate to contact the participant until the adverse event has resolved or stabilized.</a:t>
            </a:r>
          </a:p>
          <a:p>
            <a:pPr marL="0" indent="0">
              <a:buNone/>
            </a:pPr>
            <a:endParaRPr lang="en-US" dirty="0" smtClean="0"/>
          </a:p>
          <a:p>
            <a:endParaRPr lang="en-US" dirty="0"/>
          </a:p>
        </p:txBody>
      </p:sp>
    </p:spTree>
    <p:extLst>
      <p:ext uri="{BB962C8B-B14F-4D97-AF65-F5344CB8AC3E}">
        <p14:creationId xmlns:p14="http://schemas.microsoft.com/office/powerpoint/2010/main" val="29731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Unanticipated Problems – Section 5.7</a:t>
            </a:r>
            <a:br>
              <a:rPr lang="en-US" dirty="0"/>
            </a:br>
            <a:endParaRPr lang="en-US" dirty="0"/>
          </a:p>
        </p:txBody>
      </p:sp>
      <p:sp>
        <p:nvSpPr>
          <p:cNvPr id="3" name="Content Placeholder 2"/>
          <p:cNvSpPr>
            <a:spLocks noGrp="1"/>
          </p:cNvSpPr>
          <p:nvPr>
            <p:ph idx="1"/>
          </p:nvPr>
        </p:nvSpPr>
        <p:spPr>
          <a:xfrm>
            <a:off x="677334" y="1502229"/>
            <a:ext cx="8596668" cy="4539133"/>
          </a:xfrm>
        </p:spPr>
        <p:txBody>
          <a:bodyPr>
            <a:normAutofit fontScale="92500" lnSpcReduction="10000"/>
          </a:bodyPr>
          <a:lstStyle/>
          <a:p>
            <a:r>
              <a:rPr lang="en-US" dirty="0"/>
              <a:t>An Unanticipated Problem must meet ALL of the criteria below:</a:t>
            </a:r>
          </a:p>
          <a:p>
            <a:pPr lvl="1"/>
            <a:r>
              <a:rPr lang="en-US" dirty="0"/>
              <a:t>Unexpected (in terms of nature, severity, or frequency) given (a) the research 	 procedures that are described in the protocol related documents, such as the IRB </a:t>
            </a:r>
            <a:r>
              <a:rPr lang="en-US" dirty="0" smtClean="0"/>
              <a:t>approved </a:t>
            </a:r>
            <a:r>
              <a:rPr lang="en-US" dirty="0"/>
              <a:t>research protocol and informed consent document; and (b) the 	                                                                           </a:t>
            </a:r>
            <a:r>
              <a:rPr lang="en-US" dirty="0" smtClean="0"/>
              <a:t> </a:t>
            </a:r>
            <a:r>
              <a:rPr lang="en-US" dirty="0"/>
              <a:t>characteristics of the subject population being studied</a:t>
            </a:r>
          </a:p>
          <a:p>
            <a:pPr lvl="1"/>
            <a:r>
              <a:rPr lang="en-US" dirty="0"/>
              <a:t>Related or Possibly related to participation in the research (possibly related </a:t>
            </a:r>
            <a:r>
              <a:rPr lang="en-US" dirty="0" smtClean="0"/>
              <a:t> </a:t>
            </a:r>
            <a:r>
              <a:rPr lang="en-US" dirty="0"/>
              <a:t>means there is a reasonable possibility that the incident, experience, or outcome may have been caused by the procedures involved in the research)</a:t>
            </a:r>
          </a:p>
          <a:p>
            <a:pPr lvl="1"/>
            <a:r>
              <a:rPr lang="en-US" dirty="0"/>
              <a:t>Suggests that the research places participants or others at a greater risk of </a:t>
            </a:r>
            <a:r>
              <a:rPr lang="en-US" dirty="0" smtClean="0"/>
              <a:t>harm </a:t>
            </a:r>
            <a:r>
              <a:rPr lang="en-US" dirty="0"/>
              <a:t>(including physical, psychological, economic, or social harm) than was 	</a:t>
            </a:r>
            <a:r>
              <a:rPr lang="en-US" dirty="0" smtClean="0"/>
              <a:t>previously </a:t>
            </a:r>
            <a:r>
              <a:rPr lang="en-US" dirty="0"/>
              <a:t>known or recognized.</a:t>
            </a:r>
          </a:p>
          <a:p>
            <a:endParaRPr lang="en-US" dirty="0"/>
          </a:p>
          <a:p>
            <a:r>
              <a:rPr lang="en-US" dirty="0"/>
              <a:t>Unanticipated problems are to be communicated to the Coordinating Center as soon as they are identified. If there is a question as to whether or not an issue meets the definition for a reportable Unanticipated Problem, the Coordinating Center should be contacted.</a:t>
            </a:r>
          </a:p>
          <a:p>
            <a:endParaRPr lang="en-US" dirty="0"/>
          </a:p>
        </p:txBody>
      </p:sp>
    </p:spTree>
    <p:extLst>
      <p:ext uri="{BB962C8B-B14F-4D97-AF65-F5344CB8AC3E}">
        <p14:creationId xmlns:p14="http://schemas.microsoft.com/office/powerpoint/2010/main" val="31274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t>
            </a:r>
            <a:r>
              <a:rPr lang="en-US" dirty="0" smtClean="0"/>
              <a:t>ite </a:t>
            </a:r>
            <a:r>
              <a:rPr lang="en-US" dirty="0"/>
              <a:t>personnel </a:t>
            </a:r>
            <a:r>
              <a:rPr lang="en-US" dirty="0" smtClean="0"/>
              <a:t>handling </a:t>
            </a:r>
            <a:r>
              <a:rPr lang="en-US" dirty="0"/>
              <a:t>study supplies – Section 10.1</a:t>
            </a:r>
            <a:br>
              <a:rPr lang="en-US" dirty="0"/>
            </a:br>
            <a:endParaRPr lang="en-US" dirty="0"/>
          </a:p>
        </p:txBody>
      </p:sp>
      <p:sp>
        <p:nvSpPr>
          <p:cNvPr id="3" name="Content Placeholder 2"/>
          <p:cNvSpPr>
            <a:spLocks noGrp="1"/>
          </p:cNvSpPr>
          <p:nvPr>
            <p:ph idx="1"/>
          </p:nvPr>
        </p:nvSpPr>
        <p:spPr/>
        <p:txBody>
          <a:bodyPr/>
          <a:lstStyle/>
          <a:p>
            <a:r>
              <a:rPr lang="en-US" dirty="0"/>
              <a:t>Site personnel who have been certified to use the DCLP5 Inventory Tracking Application must maintain a system for storage and accountability for all study supplies.  Only those certified personnel should handle study supplies. </a:t>
            </a:r>
            <a:endParaRPr lang="en-US" dirty="0" smtClean="0"/>
          </a:p>
          <a:p>
            <a:r>
              <a:rPr lang="en-US" dirty="0" smtClean="0"/>
              <a:t>All </a:t>
            </a:r>
            <a:r>
              <a:rPr lang="en-US" dirty="0"/>
              <a:t>packing lists will be signed/dated by the person receiving the supplies.  These will be filed in the investigator site file (regulatory binder).</a:t>
            </a:r>
          </a:p>
          <a:p>
            <a:endParaRPr lang="en-US" dirty="0"/>
          </a:p>
        </p:txBody>
      </p:sp>
    </p:spTree>
    <p:extLst>
      <p:ext uri="{BB962C8B-B14F-4D97-AF65-F5344CB8AC3E}">
        <p14:creationId xmlns:p14="http://schemas.microsoft.com/office/powerpoint/2010/main" val="90364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oncompliance </a:t>
            </a:r>
            <a:r>
              <a:rPr lang="en-US" dirty="0"/>
              <a:t>and deviations – Chapter 11</a:t>
            </a:r>
            <a:endParaRPr lang="en-US" dirty="0"/>
          </a:p>
        </p:txBody>
      </p:sp>
      <p:sp>
        <p:nvSpPr>
          <p:cNvPr id="3" name="Content Placeholder 2"/>
          <p:cNvSpPr>
            <a:spLocks noGrp="1"/>
          </p:cNvSpPr>
          <p:nvPr>
            <p:ph idx="1"/>
          </p:nvPr>
        </p:nvSpPr>
        <p:spPr>
          <a:xfrm>
            <a:off x="677334" y="1685109"/>
            <a:ext cx="8596668" cy="4356253"/>
          </a:xfrm>
        </p:spPr>
        <p:txBody>
          <a:bodyPr>
            <a:normAutofit/>
          </a:bodyPr>
          <a:lstStyle/>
          <a:p>
            <a:r>
              <a:rPr lang="en-US" sz="2000" dirty="0"/>
              <a:t>In the event that deviations occur that could </a:t>
            </a:r>
            <a:r>
              <a:rPr lang="en-US" sz="2000" u="sng" dirty="0"/>
              <a:t>negatively impact the rights, safety or well-being of the participants or the integrity of the study data</a:t>
            </a:r>
            <a:r>
              <a:rPr lang="en-US" sz="2000" dirty="0"/>
              <a:t>, then for-cause site visits or conference calls will be conducted with the site PI and applicable staff to address these issues where additional training, coaching or other assistance will be provided to ensure that such deviations do not recur.  </a:t>
            </a:r>
            <a:endParaRPr lang="en-US" sz="2000" dirty="0" smtClean="0"/>
          </a:p>
          <a:p>
            <a:r>
              <a:rPr lang="en-US" sz="2000" dirty="0" smtClean="0"/>
              <a:t>A </a:t>
            </a:r>
            <a:r>
              <a:rPr lang="en-US" sz="2000" dirty="0"/>
              <a:t>decision will be made in conjunction with the Sponsor/Operations Committee as to whether the site will be permitted to continue to enroll participants.</a:t>
            </a:r>
          </a:p>
          <a:p>
            <a:pPr marL="0" indent="0">
              <a:buNone/>
            </a:pPr>
            <a:endParaRPr lang="en-US" dirty="0"/>
          </a:p>
        </p:txBody>
      </p:sp>
    </p:spTree>
    <p:extLst>
      <p:ext uri="{BB962C8B-B14F-4D97-AF65-F5344CB8AC3E}">
        <p14:creationId xmlns:p14="http://schemas.microsoft.com/office/powerpoint/2010/main" val="177359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oncompliance </a:t>
            </a:r>
            <a:r>
              <a:rPr lang="en-US" dirty="0"/>
              <a:t>and deviations – Chapter 11</a:t>
            </a:r>
            <a:endParaRPr lang="en-US" dirty="0"/>
          </a:p>
        </p:txBody>
      </p:sp>
      <p:sp>
        <p:nvSpPr>
          <p:cNvPr id="3" name="Content Placeholder 2"/>
          <p:cNvSpPr>
            <a:spLocks noGrp="1"/>
          </p:cNvSpPr>
          <p:nvPr>
            <p:ph idx="1"/>
          </p:nvPr>
        </p:nvSpPr>
        <p:spPr>
          <a:xfrm>
            <a:off x="677334" y="1685109"/>
            <a:ext cx="8596668" cy="4356253"/>
          </a:xfrm>
        </p:spPr>
        <p:txBody>
          <a:bodyPr>
            <a:normAutofit/>
          </a:bodyPr>
          <a:lstStyle/>
          <a:p>
            <a:r>
              <a:rPr lang="en-US" dirty="0" smtClean="0"/>
              <a:t>If </a:t>
            </a:r>
            <a:r>
              <a:rPr lang="en-US" dirty="0"/>
              <a:t>these deviations recur after training, or if the deviation meets the JCHR IRB’s definition of </a:t>
            </a:r>
            <a:r>
              <a:rPr lang="en-US" u="sng" dirty="0"/>
              <a:t>noncompliance</a:t>
            </a:r>
            <a:r>
              <a:rPr lang="en-US" dirty="0"/>
              <a:t> (“Any situation, incident, or process during the conduct of human subject research that is inconsistent with any of the following: ethical standards, protocol-specific policies, and federal or state laws or regulations applicable to the research study”), then the issue will be discussed with the Sponsor/Operations Committee immediately.  </a:t>
            </a:r>
            <a:endParaRPr lang="en-US" dirty="0" smtClean="0"/>
          </a:p>
          <a:p>
            <a:r>
              <a:rPr lang="en-US" dirty="0" smtClean="0"/>
              <a:t>If</a:t>
            </a:r>
            <a:r>
              <a:rPr lang="en-US" dirty="0"/>
              <a:t>, after remediation with the site PI, compliance is not obtained by a specified timeline, then enrollment will no longer be open at that site.  If the noncompliance does not present a threat to currently enrolled participants’ rights, safety or well-being, or continued data integrity, then the site will be permitted to complete the study with the active participants.  </a:t>
            </a:r>
            <a:r>
              <a:rPr lang="en-US" u="sng" dirty="0"/>
              <a:t>If, however, there is a potential threat to currently enrolled participants’ rights, safety or well-being, and/or continued data integrity, then the site will be closed out completely, including return of remaining investigational product.</a:t>
            </a:r>
          </a:p>
          <a:p>
            <a:endParaRPr lang="en-US" dirty="0"/>
          </a:p>
        </p:txBody>
      </p:sp>
    </p:spTree>
    <p:extLst>
      <p:ext uri="{BB962C8B-B14F-4D97-AF65-F5344CB8AC3E}">
        <p14:creationId xmlns:p14="http://schemas.microsoft.com/office/powerpoint/2010/main" val="573586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oncompliance </a:t>
            </a:r>
            <a:r>
              <a:rPr lang="en-US" dirty="0"/>
              <a:t>and deviations – Chapter 11</a:t>
            </a:r>
            <a:endParaRPr lang="en-US" dirty="0"/>
          </a:p>
        </p:txBody>
      </p:sp>
      <p:sp>
        <p:nvSpPr>
          <p:cNvPr id="3" name="Content Placeholder 2"/>
          <p:cNvSpPr>
            <a:spLocks noGrp="1"/>
          </p:cNvSpPr>
          <p:nvPr>
            <p:ph idx="1"/>
          </p:nvPr>
        </p:nvSpPr>
        <p:spPr>
          <a:xfrm>
            <a:off x="677334" y="1685109"/>
            <a:ext cx="8596668" cy="4356253"/>
          </a:xfrm>
        </p:spPr>
        <p:txBody>
          <a:bodyPr>
            <a:normAutofit fontScale="77500" lnSpcReduction="20000"/>
          </a:bodyPr>
          <a:lstStyle/>
          <a:p>
            <a:r>
              <a:rPr lang="en-US" dirty="0"/>
              <a:t>A </a:t>
            </a:r>
            <a:r>
              <a:rPr lang="en-US" u="sng" dirty="0"/>
              <a:t>deviation</a:t>
            </a:r>
            <a:r>
              <a:rPr lang="en-US" dirty="0"/>
              <a:t> is any action that departs from the established policies, procedures, formal documents or processes, Good Clinical Practice, federal or state laws, or regulations applicable to the conduct of research.</a:t>
            </a:r>
          </a:p>
          <a:p>
            <a:endParaRPr lang="en-US" dirty="0"/>
          </a:p>
          <a:p>
            <a:r>
              <a:rPr lang="en-US" dirty="0"/>
              <a:t>A </a:t>
            </a:r>
            <a:r>
              <a:rPr lang="en-US" u="sng" dirty="0"/>
              <a:t>significant deviation</a:t>
            </a:r>
            <a:r>
              <a:rPr lang="en-US" dirty="0"/>
              <a:t> is any deviation that departs from the established materials in such a way that </a:t>
            </a:r>
            <a:r>
              <a:rPr lang="en-US" u="sng" dirty="0"/>
              <a:t>it poses an increase in the risk to participants, adversely affects the welfare, rights, or safety of the research participants, or negatively influences the scientific study integrity.</a:t>
            </a:r>
          </a:p>
          <a:p>
            <a:pPr marL="0" indent="0">
              <a:buNone/>
            </a:pPr>
            <a:r>
              <a:rPr lang="en-US" dirty="0"/>
              <a:t> </a:t>
            </a:r>
          </a:p>
          <a:p>
            <a:r>
              <a:rPr lang="en-US" dirty="0"/>
              <a:t>All significant deviations (I.e. deviations to eligibility, informed consent, investigational product usage, etc.) and noncompliance relating to JCHR research must be reported to the JCHR IRB </a:t>
            </a:r>
            <a:r>
              <a:rPr lang="en-US" b="1" dirty="0"/>
              <a:t>within 7 calendar days.</a:t>
            </a:r>
            <a:endParaRPr lang="en-US" dirty="0"/>
          </a:p>
          <a:p>
            <a:endParaRPr lang="en-US" dirty="0"/>
          </a:p>
          <a:p>
            <a:r>
              <a:rPr lang="en-US" dirty="0"/>
              <a:t>Site will submit events that occur at their site, and JCHR will submit events not applicable to a specific site.  These submissions will be made via </a:t>
            </a:r>
            <a:r>
              <a:rPr lang="en-US" u="sng" dirty="0">
                <a:hlinkClick r:id="rId2"/>
              </a:rPr>
              <a:t>https://jaeb.my.irbmanager.com/</a:t>
            </a:r>
            <a:r>
              <a:rPr lang="en-US" dirty="0"/>
              <a:t>  using the Significant Deviation/Noncompliance Reporting application (</a:t>
            </a:r>
            <a:r>
              <a:rPr lang="en-US" dirty="0" err="1"/>
              <a:t>xForm</a:t>
            </a:r>
            <a:r>
              <a:rPr lang="en-US" dirty="0"/>
              <a:t>).</a:t>
            </a:r>
          </a:p>
          <a:p>
            <a:pPr marL="0" indent="0">
              <a:buNone/>
            </a:pPr>
            <a:endParaRPr lang="en-US" dirty="0"/>
          </a:p>
          <a:p>
            <a:r>
              <a:rPr lang="en-US" dirty="0" err="1"/>
              <a:t>Nonadherence</a:t>
            </a:r>
            <a:r>
              <a:rPr lang="en-US" dirty="0"/>
              <a:t> to the study protocol on the part of a participant such as discontinuing use of the study device or missed visits are not considered to be site noncompliance with respect to regulatory reporting, provided that the site has appropriately trained the participant.</a:t>
            </a:r>
          </a:p>
          <a:p>
            <a:endParaRPr lang="en-US" u="sng" dirty="0"/>
          </a:p>
          <a:p>
            <a:endParaRPr lang="en-US" dirty="0"/>
          </a:p>
        </p:txBody>
      </p:sp>
    </p:spTree>
    <p:extLst>
      <p:ext uri="{BB962C8B-B14F-4D97-AF65-F5344CB8AC3E}">
        <p14:creationId xmlns:p14="http://schemas.microsoft.com/office/powerpoint/2010/main" val="27602328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684</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DCLP5 Clinical Site Procedures  Manual V2.0</vt:lpstr>
      <vt:lpstr>Changes from V1.0 to V2.0</vt:lpstr>
      <vt:lpstr>Follow up of ongoing AEs at end of study – Section 5.2.7 </vt:lpstr>
      <vt:lpstr>Unanticipated Problems – Section 5.7 </vt:lpstr>
      <vt:lpstr>Site personnel handling study supplies – Section 10.1 </vt:lpstr>
      <vt:lpstr>Noncompliance and deviations – Chapter 11</vt:lpstr>
      <vt:lpstr>Noncompliance and deviations – Chapter 11</vt:lpstr>
      <vt:lpstr>Noncompliance and deviations – Chapter 11</vt:lpstr>
    </vt:vector>
  </TitlesOfParts>
  <Company>Jaeb Center for Health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DCLP5 Clinical Site Procedures  Manual V2.0</dc:title>
  <dc:creator>Sarah Borgman</dc:creator>
  <cp:lastModifiedBy>Sarah Borgman</cp:lastModifiedBy>
  <cp:revision>2</cp:revision>
  <dcterms:created xsi:type="dcterms:W3CDTF">2019-05-09T11:53:09Z</dcterms:created>
  <dcterms:modified xsi:type="dcterms:W3CDTF">2019-05-09T12:09:59Z</dcterms:modified>
</cp:coreProperties>
</file>